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634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e00fb8db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混淆分子间作用力与速度变化间的关系</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007cda7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对分子的认识和理解</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421ce64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阿伏伽德罗常数及相关计算</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b9e8579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扩散现象</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5726096a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布朗运动</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bd73d944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题型5 热运动</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d8d9a4b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题型6 分子间的作用力</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297c9550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题型7 分子动理论</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0c22a1e46103c3b2085e6#tid=68f8d28fdb44a8000985e09a#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e00fb8db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混淆分子间作用力与速度变化间的关系</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LK</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4.xml"/><Relationship Id="rId2" Type="http://schemas.openxmlformats.org/officeDocument/2006/relationships/image" Target="../media/image19.png"/><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4.xml"/><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4.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2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15.xml"/><Relationship Id="rId4" Type="http://schemas.openxmlformats.org/officeDocument/2006/relationships/image" Target="../media/image32.jpeg"/><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image" Target="../media/image29.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5.xml"/><Relationship Id="rId1"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6.xml"/><Relationship Id="rId1" Type="http://schemas.openxmlformats.org/officeDocument/2006/relationships/image" Target="../media/image34.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6.xml"/><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image" Target="../media/image3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7.xml"/><Relationship Id="rId2" Type="http://schemas.openxmlformats.org/officeDocument/2006/relationships/image" Target="../media/image39.jpeg"/><Relationship Id="rId1" Type="http://schemas.openxmlformats.org/officeDocument/2006/relationships/image" Target="../media/image38.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7.xml"/><Relationship Id="rId2" Type="http://schemas.openxmlformats.org/officeDocument/2006/relationships/image" Target="../media/image41.png"/><Relationship Id="rId1"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7.xml"/><Relationship Id="rId1" Type="http://schemas.openxmlformats.org/officeDocument/2006/relationships/image" Target="../media/image42.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8.xml"/><Relationship Id="rId2" Type="http://schemas.openxmlformats.org/officeDocument/2006/relationships/image" Target="../media/image44.png"/><Relationship Id="rId1" Type="http://schemas.openxmlformats.org/officeDocument/2006/relationships/image" Target="../media/image43.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8.xml"/><Relationship Id="rId1" Type="http://schemas.openxmlformats.org/officeDocument/2006/relationships/image" Target="../media/image45.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8.xml"/><Relationship Id="rId1" Type="http://schemas.openxmlformats.org/officeDocument/2006/relationships/image" Target="../media/image46.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8.xml"/><Relationship Id="rId1" Type="http://schemas.openxmlformats.org/officeDocument/2006/relationships/image" Target="../media/image47.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8.xml"/><Relationship Id="rId1" Type="http://schemas.openxmlformats.org/officeDocument/2006/relationships/image" Target="../media/image48.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18.xml"/><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image" Target="../media/image4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8.xml"/><Relationship Id="rId1" Type="http://schemas.openxmlformats.org/officeDocument/2006/relationships/image" Target="../media/image52.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8.xml"/><Relationship Id="rId1" Type="http://schemas.openxmlformats.org/officeDocument/2006/relationships/image" Target="../media/image53.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9.xml"/><Relationship Id="rId1" Type="http://schemas.openxmlformats.org/officeDocument/2006/relationships/image" Target="../media/image54.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9.xml"/><Relationship Id="rId1" Type="http://schemas.openxmlformats.org/officeDocument/2006/relationships/image" Target="../media/image55.png"/></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44.xml"/><Relationship Id="rId4" Type="http://schemas.openxmlformats.org/officeDocument/2006/relationships/slideLayout" Target="../slideLayouts/slideLayout20.xml"/><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image" Target="../media/image56.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0.xml"/><Relationship Id="rId1" Type="http://schemas.openxmlformats.org/officeDocument/2006/relationships/image" Target="../media/image59.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0.xml"/><Relationship Id="rId1" Type="http://schemas.openxmlformats.org/officeDocument/2006/relationships/image" Target="../media/image60.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4.xml"/><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4.xml"/><Relationship Id="rId2" Type="http://schemas.openxmlformats.org/officeDocument/2006/relationships/image" Target="../media/image16.png"/><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1_1#0f607b0bd?vop=1&amp;pid=8421ce64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[黑龙江哈尔滨师范大学附中2025高二下期中]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二氧化碳海洋封存技术能将二氧化碳封存在海底.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，当水深超过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500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时，二氧化碳会变成近似固体的硬胶体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.标准状况下二氧化碳气体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的密度为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，二氧化碳的摩尔质量为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表示阿伏伽德罗常数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，二氧化碳分子可近似看成直径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的球体.则标准状况下体积为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的二氧化碳气体变成硬胶体后的体积为(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1_1#0f607b0bd?vop=1&amp;pid=8421ce64e&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1742" b="-2583"/>
                </a:stretch>
              </a:blipFill>
            </p:spPr>
            <p:txBody>
              <a:bodyPr/>
              <a:lstStyle/>
              <a:p>
                <a:r>
                  <a:rPr lang="zh-CN" altLang="en-US">
                    <a:noFill/>
                  </a:rPr>
                  <a:t> </a:t>
                </a:r>
              </a:p>
            </p:txBody>
          </p:sp>
        </mc:Fallback>
      </mc:AlternateContent>
      <p:sp>
        <p:nvSpPr>
          <p:cNvPr id="3" name="QC_6_AN.12_1#0f607b0bd.bracket?vop=1&amp;pid=8421ce64e&amp;color=0,0,0&amp;vpa=4&amp;vtp=1"/>
          <p:cNvSpPr/>
          <p:nvPr/>
        </p:nvSpPr>
        <p:spPr>
          <a:xfrm>
            <a:off x="8942070"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6_BD.11_2#0f607b0bd.choices?vop=1&amp;pid=8421ce64e&amp;color=0,0,0&amp;vtp=1&amp;bbb=1"/>
              <p:cNvSpPr/>
              <p:nvPr/>
            </p:nvSpPr>
            <p:spPr>
              <a:xfrm>
                <a:off x="722376" y="2739077"/>
                <a:ext cx="10753344" cy="571500"/>
              </a:xfrm>
              <a:prstGeom prst="rect">
                <a:avLst/>
              </a:prstGeom>
              <a:noFill/>
            </p:spPr>
            <p:txBody>
              <a:bodyPr wrap="none" lIns="0" tIns="0" rIns="0" bIns="0" rtlCol="0" anchor="t"/>
              <a:lstStyle/>
              <a:p>
                <a:pPr latinLnBrk="1">
                  <a:lnSpc>
                    <a:spcPts val="4500"/>
                  </a:lnSpc>
                  <a:tabLst>
                    <a:tab pos="2789555" algn="l"/>
                    <a:tab pos="5591810" algn="l"/>
                    <a:tab pos="82924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𝐷</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𝑀𝑉</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𝐷</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𝑀𝑉</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𝐷</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𝐷</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11_2#0f607b0bd.choices?vop=1&amp;pid=8421ce64e&amp;color=0,0,0&amp;vtp=1&amp;bbb=1"/>
              <p:cNvSpPr>
                <a:spLocks noRot="1" noChangeAspect="1" noMove="1" noResize="1" noEditPoints="1" noAdjustHandles="1" noChangeArrowheads="1" noChangeShapeType="1" noTextEdit="1"/>
              </p:cNvSpPr>
              <p:nvPr/>
            </p:nvSpPr>
            <p:spPr>
              <a:xfrm>
                <a:off x="722376" y="2739077"/>
                <a:ext cx="10753344" cy="571500"/>
              </a:xfrm>
              <a:prstGeom prst="rect">
                <a:avLst/>
              </a:prstGeom>
              <a:blipFill rotWithShape="1">
                <a:blip r:embed="rId2"/>
                <a:stretch>
                  <a:fillRect l="-4" t="-56" b="5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3_1#0f607b0bd?vop=1&amp;vop=1&amp;pid=8421ce64e&amp;color=0,0,0&amp;vtp=1&amp;bt=1&amp;bbb=1&amp;hb=1"/>
              <p:cNvSpPr/>
              <p:nvPr/>
            </p:nvSpPr>
            <p:spPr>
              <a:xfrm>
                <a:off x="722376" y="972000"/>
                <a:ext cx="10753344" cy="1119061"/>
              </a:xfrm>
              <a:prstGeom prst="rect">
                <a:avLst/>
              </a:prstGeom>
              <a:noFill/>
            </p:spPr>
            <p:txBody>
              <a:bodyPr wrap="none" lIns="0" tIns="0" rIns="0" bIns="0" rtlCol="0" anchor="t"/>
              <a:lstStyle/>
              <a:p>
                <a:pPr algn="l" latinLnBrk="1">
                  <a:lnSpc>
                    <a:spcPts val="4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标准状况下体积为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的二氧化碳气体的质量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,二氧化碳的分子数为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气体变成硬胶体后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,硬胶体的体积为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n>
                    </m:f>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𝐷</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𝐷</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,故选D.</a:t>
                </a:r>
                <a:endParaRPr lang="en-US" altLang="zh-CN" sz="2200" dirty="0"/>
              </a:p>
            </p:txBody>
          </p:sp>
        </mc:Choice>
        <mc:Fallback>
          <p:sp>
            <p:nvSpPr>
              <p:cNvPr id="2" name="QC_6_AS.13_1#0f607b0bd?vop=1&amp;vop=1&amp;pid=8421ce64e&amp;color=0,0,0&amp;vtp=1&amp;bt=1&amp;bbb=1&amp;hb=1"/>
              <p:cNvSpPr>
                <a:spLocks noRot="1" noChangeAspect="1" noMove="1" noResize="1" noEditPoints="1" noAdjustHandles="1" noChangeArrowheads="1" noChangeShapeType="1" noTextEdit="1"/>
              </p:cNvSpPr>
              <p:nvPr/>
            </p:nvSpPr>
            <p:spPr>
              <a:xfrm>
                <a:off x="722376" y="972000"/>
                <a:ext cx="10753344" cy="1119061"/>
              </a:xfrm>
              <a:prstGeom prst="rect">
                <a:avLst/>
              </a:prstGeom>
              <a:blipFill rotWithShape="1">
                <a:blip r:embed="rId1"/>
                <a:stretch>
                  <a:fillRect l="-4" t="-40" r="-732" b="-96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14_1#0f607b0bd?vop=1&amp;vop=1&amp;pid=8421ce64e&amp;color=0,0,0&amp;vtp=1&amp;bt=1&amp;bbb=1&amp;hb=1"/>
              <p:cNvSpPr/>
              <p:nvPr/>
            </p:nvSpPr>
            <p:spPr>
              <a:xfrm>
                <a:off x="722376" y="972000"/>
                <a:ext cx="10753344" cy="4356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1）已知固体和液体（气体不适用）的摩尔体积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和一个分子的体积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；已知摩尔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,亦可估算分子体积的大小.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2）已知物体（无论液体、固体还是气体均适用）的摩尔质量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和一个分子的质量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；已知摩尔质量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亦可估算分子的质量.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3）已知物体（无论液体、固体还是气体均适用）的体积</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和摩尔体积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,物体的质量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,阿伏伽德罗常数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，则物体含有的分子数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sub>
                        </m:sSub>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sub>
                        </m:sSub>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4）已知物体（无论液体、固体还是气体均适用）的质量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和摩尔质量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,阿伏伽德罗常数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则物体含有的分子数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EX.14_1#0f607b0bd?vop=1&amp;vop=1&amp;pid=8421ce64e&amp;color=0,0,0&amp;vtp=1&amp;bt=1&amp;bbb=1&amp;hb=1"/>
              <p:cNvSpPr>
                <a:spLocks noRot="1" noChangeAspect="1" noMove="1" noResize="1" noEditPoints="1" noAdjustHandles="1" noChangeArrowheads="1" noChangeShapeType="1" noTextEdit="1"/>
              </p:cNvSpPr>
              <p:nvPr/>
            </p:nvSpPr>
            <p:spPr>
              <a:xfrm>
                <a:off x="722376" y="972000"/>
                <a:ext cx="10753344" cy="4356100"/>
              </a:xfrm>
              <a:prstGeom prst="rect">
                <a:avLst/>
              </a:prstGeom>
              <a:blipFill rotWithShape="1">
                <a:blip r:embed="rId1"/>
                <a:stretch>
                  <a:fillRect l="-4" t="-10" r="-230" b="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5_1#4060ee2b5?vop=1&amp;pid=8421ce64e&amp;color=0,0,0&amp;vtp=1&amp;bt=1&amp;bbb=1&amp;hb=1"/>
              <p:cNvSpPr/>
              <p:nvPr/>
            </p:nvSpPr>
            <p:spPr>
              <a:xfrm>
                <a:off x="722376" y="972000"/>
                <a:ext cx="10753344" cy="1769936"/>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[江苏泰州2025高二下期中]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轿车中的安全气囊能有效保障驾乘人员的安全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，轿车在发生一定强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度的碰撞时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，叠氮化钠（亦称“三氮化钠”，化学式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NaN</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）受撞击完全分解产生钠和氮气而充入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.若充入氮气后安全气囊内有</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mol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的氮气，气囊中氮气的密度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7</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kg</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，已知氮气的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摩尔质量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28</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mol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，阿伏伽德罗常数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23</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mol</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.请估算：</a:t>
                </a:r>
                <a:endParaRPr lang="en-US" altLang="zh-CN" sz="2000" dirty="0"/>
              </a:p>
            </p:txBody>
          </p:sp>
        </mc:Choice>
        <mc:Fallback>
          <p:sp>
            <p:nvSpPr>
              <p:cNvPr id="2" name="QO_6_BD.15_1#4060ee2b5?vop=1&amp;pid=8421ce64e&amp;color=0,0,0&amp;vtp=1&amp;bt=1&amp;bbb=1&amp;hb=1"/>
              <p:cNvSpPr>
                <a:spLocks noRot="1" noChangeAspect="1" noMove="1" noResize="1" noEditPoints="1" noAdjustHandles="1" noChangeArrowheads="1" noChangeShapeType="1" noTextEdit="1"/>
              </p:cNvSpPr>
              <p:nvPr/>
            </p:nvSpPr>
            <p:spPr>
              <a:xfrm>
                <a:off x="722376" y="972000"/>
                <a:ext cx="10753344" cy="1769936"/>
              </a:xfrm>
              <a:prstGeom prst="rect">
                <a:avLst/>
              </a:prstGeom>
              <a:blipFill rotWithShape="1">
                <a:blip r:embed="rId1"/>
                <a:stretch>
                  <a:fillRect l="-4" t="-25" r="-1175" b="-2583"/>
                </a:stretch>
              </a:blipFill>
            </p:spPr>
            <p:txBody>
              <a:bodyPr/>
              <a:lstStyle/>
              <a:p>
                <a:r>
                  <a:rPr lang="zh-CN" altLang="en-US">
                    <a:noFill/>
                  </a:rPr>
                  <a:t> </a:t>
                </a:r>
              </a:p>
            </p:txBody>
          </p:sp>
        </mc:Fallback>
      </mc:AlternateContent>
      <p:sp>
        <p:nvSpPr>
          <p:cNvPr id="3" name="QO_7_BD.16_1#6742f5152?vop=1&amp;pid=4060ee2b5&amp;color=0,0,0&amp;vtp=1&amp;bbb=1"/>
          <p:cNvSpPr/>
          <p:nvPr/>
        </p:nvSpPr>
        <p:spPr>
          <a:xfrm>
            <a:off x="722376" y="274860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（1）安全气囊的容积；</a:t>
            </a:r>
            <a:endParaRPr lang="en-US" altLang="zh-CN" sz="2000" dirty="0"/>
          </a:p>
        </p:txBody>
      </p:sp>
      <mc:AlternateContent xmlns:mc="http://schemas.openxmlformats.org/markup-compatibility/2006">
        <mc:Choice xmlns:a14="http://schemas.microsoft.com/office/drawing/2010/main" Requires="a14">
          <p:sp>
            <p:nvSpPr>
              <p:cNvPr id="4" name="QO_7_AN.17_1#6742f5152?vop=1&amp;vop=1&amp;pid=4060ee2b5&amp;color=0,0,0&amp;vtp=1&amp;bbb=1"/>
              <p:cNvSpPr/>
              <p:nvPr/>
            </p:nvSpPr>
            <p:spPr>
              <a:xfrm>
                <a:off x="722376" y="3214312"/>
                <a:ext cx="10753344" cy="40005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𝟓𝟔</m:t>
                    </m:r>
                    <m:r>
                      <m:rPr>
                        <m:nor/>
                      </m:rP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𝐋</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O_7_AN.17_1#6742f5152?vop=1&amp;vop=1&amp;pid=4060ee2b5&amp;color=0,0,0&amp;vtp=1&amp;bbb=1"/>
              <p:cNvSpPr>
                <a:spLocks noRot="1" noChangeAspect="1" noMove="1" noResize="1" noEditPoints="1" noAdjustHandles="1" noChangeArrowheads="1" noChangeShapeType="1" noTextEdit="1"/>
              </p:cNvSpPr>
              <p:nvPr/>
            </p:nvSpPr>
            <p:spPr>
              <a:xfrm>
                <a:off x="722376" y="3214312"/>
                <a:ext cx="10753344" cy="400050"/>
              </a:xfrm>
              <a:prstGeom prst="rect">
                <a:avLst/>
              </a:prstGeom>
              <a:blipFill rotWithShape="1">
                <a:blip r:embed="rId2"/>
                <a:stretch>
                  <a:fillRect l="-4" t="-144" b="-1414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7_AS.18_1#6742f5152?vop=1&amp;vop=1&amp;pid=4060ee2b5&amp;color=0,0,0&amp;vtp=1&amp;bbb=1"/>
              <p:cNvSpPr/>
              <p:nvPr/>
            </p:nvSpPr>
            <p:spPr>
              <a:xfrm>
                <a:off x="722376" y="3624903"/>
                <a:ext cx="10753344" cy="571500"/>
              </a:xfrm>
              <a:prstGeom prst="rect">
                <a:avLst/>
              </a:prstGeom>
              <a:noFill/>
            </p:spPr>
            <p:txBody>
              <a:bodyPr wrap="none" lIns="0" tIns="0" rIns="0" bIns="0" rtlCol="0" anchor="t"/>
              <a:lstStyle/>
              <a:p>
                <a:pPr algn="l" latinLnBrk="1">
                  <a:lnSpc>
                    <a:spcPts val="4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设安全气囊的容积为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𝑛𝑀</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28</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7</m:t>
                        </m:r>
                      </m:den>
                    </m:f>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56</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O_7_AS.18_1#6742f5152?vop=1&amp;vop=1&amp;pid=4060ee2b5&amp;color=0,0,0&amp;vtp=1&amp;bbb=1"/>
              <p:cNvSpPr>
                <a:spLocks noRot="1" noChangeAspect="1" noMove="1" noResize="1" noEditPoints="1" noAdjustHandles="1" noChangeArrowheads="1" noChangeShapeType="1" noTextEdit="1"/>
              </p:cNvSpPr>
              <p:nvPr/>
            </p:nvSpPr>
            <p:spPr>
              <a:xfrm>
                <a:off x="722376" y="3624903"/>
                <a:ext cx="10753344" cy="571500"/>
              </a:xfrm>
              <a:prstGeom prst="rect">
                <a:avLst/>
              </a:prstGeom>
              <a:blipFill rotWithShape="1">
                <a:blip r:embed="rId3"/>
                <a:stretch>
                  <a:fillRect l="-4" t="-57" b="5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19_1#41707a605?vop=1&amp;pid=4060ee2b5&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（2）气囊中氮气分子间的平均距离</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.（结果保留一位有效数字）</a:t>
                </a:r>
                <a:endParaRPr lang="en-US" altLang="zh-CN" sz="2000" dirty="0"/>
              </a:p>
            </p:txBody>
          </p:sp>
        </mc:Choice>
        <mc:Fallback>
          <p:sp>
            <p:nvSpPr>
              <p:cNvPr id="2" name="QO_7_BD.19_1#41707a605?vop=1&amp;pid=4060ee2b5&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20_1#41707a605?vop=1&amp;vop=1&amp;pid=4060ee2b5&amp;color=0,0,0&amp;vtp=1&amp;bbb=1"/>
              <p:cNvSpPr/>
              <p:nvPr/>
            </p:nvSpPr>
            <p:spPr>
              <a:xfrm>
                <a:off x="722376" y="1433137"/>
                <a:ext cx="10753344" cy="40132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𝟑</m:t>
                    </m:r>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𝟏𝟎</m:t>
                        </m:r>
                      </m:e>
                      <m:sup>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𝟗</m:t>
                        </m:r>
                      </m:sup>
                    </m:sSup>
                    <m:r>
                      <m:rPr>
                        <m:nor/>
                      </m:rP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𝐦</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7_AN.20_1#41707a605?vop=1&amp;vop=1&amp;pid=4060ee2b5&amp;color=0,0,0&amp;vtp=1&amp;bbb=1"/>
              <p:cNvSpPr>
                <a:spLocks noRot="1" noChangeAspect="1" noMove="1" noResize="1" noEditPoints="1" noAdjustHandles="1" noChangeArrowheads="1" noChangeShapeType="1" noTextEdit="1"/>
              </p:cNvSpPr>
              <p:nvPr/>
            </p:nvSpPr>
            <p:spPr>
              <a:xfrm>
                <a:off x="722376" y="1433137"/>
                <a:ext cx="10753344" cy="401320"/>
              </a:xfrm>
              <a:prstGeom prst="rect">
                <a:avLst/>
              </a:prstGeom>
              <a:blipFill rotWithShape="1">
                <a:blip r:embed="rId2"/>
                <a:stretch>
                  <a:fillRect l="-4" t="-144" b="-137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S.21_1#41707a605?vop=1&amp;vop=1&amp;pid=4060ee2b5&amp;color=0,0,0&amp;vtp=1&amp;bbb=1&amp;hb=1"/>
              <p:cNvSpPr/>
              <p:nvPr/>
            </p:nvSpPr>
            <p:spPr>
              <a:xfrm>
                <a:off x="722376" y="1835917"/>
                <a:ext cx="10753344" cy="17145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气囊中氮气分子的总个数为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23</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04</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24</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,气体分子间距较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,可以认为每个分子占据一个棱长为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的立方体,则有</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,代入数据解得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5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g>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den>
                        </m:f>
                      </m:e>
                    </m:rad>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g>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04</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24</m:t>
                                </m:r>
                              </m:sup>
                            </m:sSup>
                          </m:den>
                        </m:f>
                      </m:e>
                    </m:rad>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9</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7_AS.21_1#41707a605?vop=1&amp;vop=1&amp;pid=4060ee2b5&amp;color=0,0,0&amp;vtp=1&amp;bbb=1&amp;hb=1"/>
              <p:cNvSpPr>
                <a:spLocks noRot="1" noChangeAspect="1" noMove="1" noResize="1" noEditPoints="1" noAdjustHandles="1" noChangeArrowheads="1" noChangeShapeType="1" noTextEdit="1"/>
              </p:cNvSpPr>
              <p:nvPr/>
            </p:nvSpPr>
            <p:spPr>
              <a:xfrm>
                <a:off x="722376" y="1835917"/>
                <a:ext cx="10753344" cy="1714500"/>
              </a:xfrm>
              <a:prstGeom prst="rect">
                <a:avLst/>
              </a:prstGeom>
              <a:blipFill rotWithShape="1">
                <a:blip r:embed="rId3"/>
                <a:stretch>
                  <a:fillRect l="-4" t="-8" r="-785" b="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EX.22_1#4060ee2b5?vop=1&amp;vop=1&amp;pid=8421ce64e&amp;color=0,0,0&amp;vtp=1&amp;bt=1&amp;bbb=1"/>
              <p:cNvSpPr/>
              <p:nvPr/>
            </p:nvSpPr>
            <p:spPr>
              <a:xfrm>
                <a:off x="722376" y="972000"/>
                <a:ext cx="10753344" cy="2265236"/>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估算法是解答物理问题的一种常用方法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,不要求精确求解,但要求合理近似.其特点为：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1）建立必要的理想模型（如把分子看成球体或立方体）；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2）寻找估算依据,建立估算式；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3）对数值进行合理近似（如</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,重力加速度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s</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endParaRPr lang="en-US" altLang="zh-CN" sz="2000" dirty="0"/>
              </a:p>
            </p:txBody>
          </p:sp>
        </mc:Choice>
        <mc:Fallback>
          <p:sp>
            <p:nvSpPr>
              <p:cNvPr id="2" name="QO_6_EX.22_1#4060ee2b5?vop=1&amp;vop=1&amp;pid=8421ce64e&amp;color=0,0,0&amp;vtp=1&amp;bt=1&amp;bbb=1"/>
              <p:cNvSpPr>
                <a:spLocks noRot="1" noChangeAspect="1" noMove="1" noResize="1" noEditPoints="1" noAdjustHandles="1" noChangeArrowheads="1" noChangeShapeType="1" noTextEdit="1"/>
              </p:cNvSpPr>
              <p:nvPr/>
            </p:nvSpPr>
            <p:spPr>
              <a:xfrm>
                <a:off x="722376" y="972000"/>
                <a:ext cx="10753344" cy="2265236"/>
              </a:xfrm>
              <a:prstGeom prst="rect">
                <a:avLst/>
              </a:prstGeom>
              <a:blipFill rotWithShape="1">
                <a:blip r:embed="rId1"/>
                <a:stretch>
                  <a:fillRect l="-4" t="-20"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3_1#2d4a2ea1d?vop=1&amp;pid=4b9e8579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[安徽安庆2024高二下月考]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我们在实验室用酒精进行实验时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，整个实验室很快就闻到了刺鼻的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酒精气味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，这是一种扩散现象.关于扩散现象，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4_1#2d4a2ea1d.bracket?vop=1&amp;pid=4b9e8579b&amp;color=0,0,0&amp;vpa=5&amp;vtp=1"/>
          <p:cNvSpPr/>
          <p:nvPr/>
        </p:nvSpPr>
        <p:spPr>
          <a:xfrm>
            <a:off x="8096314"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23_2#2d4a2ea1d.choices?vop=1&amp;pid=4b9e8579b&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A.扩散现象只发生在气体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、液体之间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.扩散现象说明分子在永不停息地运动</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C.温度越高时扩散现象越剧烈</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.扩散现象说明分子间存在着间隙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5_1#2d4a2ea1d?vop=1&amp;vop=1&amp;pid=4b9e8579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气体、液体、固体之间都可以发生扩散现象,故A错误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；扩散现象是由分子不停地做无规则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运动产生的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,故B正确；物体的温度越高,分子的热运动就越剧烈,扩散就越快,故C正确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；不同的物质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在相互接触时可以彼此进入对方的现象为扩散现象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,扩散现象说明分子间存在着间隙,故D正确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题选说法错误的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26_1#2d4a2ea1d?vop=1&amp;vop=1&amp;pid=4b9e8579b&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本题考查的是有关扩散现象的知识,知道扩散现象是分子的无规则运动的结果以及扩散现象的剧烈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程度与哪些因素有关即可解答本题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7_1#226a62dc6?vop=1&amp;pid=4b9e8579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[河北邯郸十校2024高二下联考]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关于扩散现象的四幅图片如图所示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，下列关于这些图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片的说法错误的是(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8_1#226a62dc6.bracket?vop=1&amp;pid=4b9e8579b&amp;color=0,0,0&amp;vpa=6&amp;vtp=1&amp;bbb=1"/>
          <p:cNvSpPr/>
          <p:nvPr/>
        </p:nvSpPr>
        <p:spPr>
          <a:xfrm>
            <a:off x="2992501" y="14101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6_BD.27_3#226a62dc6?iti=1&amp;htil=1&amp;vop=1&amp;pid=4b9e8579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280160" y="1960821"/>
            <a:ext cx="1280160"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6_BD.27_4#226a62dc6?iti=2&amp;htil=1&amp;vop=1&amp;pid=4b9e8579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575304" y="1951677"/>
            <a:ext cx="1472184"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6_BD.27_5#226a62dc6?iti=3&amp;htil=1&amp;vop=1&amp;pid=4b9e8579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254496" y="2235141"/>
            <a:ext cx="886968" cy="10789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6_BD.27_6#226a62dc6?iti=4&amp;htil=1&amp;vop=1&amp;pid=4b9e8579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010144" y="2107125"/>
            <a:ext cx="3346704" cy="12070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6_BD.27_7#226a62dc6?iti=1&amp;htil=1&amp;vop=1&amp;pid=4b9e8579b&amp;color=0,0,0&amp;vtp=1"/>
          <p:cNvSpPr/>
          <p:nvPr/>
        </p:nvSpPr>
        <p:spPr>
          <a:xfrm>
            <a:off x="1764665" y="3441133"/>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9" name="QC_6_BD.27_8#226a62dc6?iti=2&amp;htil=1&amp;vop=1&amp;pid=4b9e8579b&amp;color=0,0,0&amp;vtp=1"/>
          <p:cNvSpPr/>
          <p:nvPr/>
        </p:nvSpPr>
        <p:spPr>
          <a:xfrm>
            <a:off x="4155821" y="3441133"/>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10" name="QC_6_BD.27_9#226a62dc6?iti=3&amp;htil=1&amp;vop=1&amp;pid=4b9e8579b&amp;color=0,0,0&amp;vtp=1"/>
          <p:cNvSpPr/>
          <p:nvPr/>
        </p:nvSpPr>
        <p:spPr>
          <a:xfrm>
            <a:off x="6542405" y="3441133"/>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p>
        </p:txBody>
      </p:sp>
      <p:sp>
        <p:nvSpPr>
          <p:cNvPr id="11" name="QC_6_BD.27_10#226a62dc6?iti=4&amp;htil=1&amp;vop=1&amp;pid=4b9e8579b&amp;color=0,0,0&amp;vtp=1"/>
          <p:cNvSpPr/>
          <p:nvPr/>
        </p:nvSpPr>
        <p:spPr>
          <a:xfrm>
            <a:off x="9527921" y="3441133"/>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dirty="0"/>
          </a:p>
        </p:txBody>
      </p:sp>
      <p:sp>
        <p:nvSpPr>
          <p:cNvPr id="12" name="QC_6_BD.27_11#226a62dc6.choices?vop=1&amp;pid=4b9e8579b&amp;color=0,0,0&amp;vtp=1&amp;bbb=1"/>
          <p:cNvSpPr/>
          <p:nvPr/>
        </p:nvSpPr>
        <p:spPr>
          <a:xfrm>
            <a:off x="722376" y="3905318"/>
            <a:ext cx="10753344" cy="17960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A.图甲中抽去玻璃板后由于二氧化氮密度较大，不会跑到上面的瓶中，所以上面瓶不会出现淡红棕色</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.图乙中墨汁和水彼此进入对方，温度越高扩散越快，说明扩散快慢与温度有关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.图丙中液溴变成溴蒸气，说明扩散现象只能在同种物质的不同状态之间发生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.图丁说明扩散现象能在固体之间发生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cdf9e240.fixed?pid=b9764073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1cdf9e240.fixed?pid=b9764073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分子动理论的基本内容</a:t>
            </a:r>
            <a:endParaRPr lang="en-US" altLang="zh-CN" sz="4400" dirty="0"/>
          </a:p>
        </p:txBody>
      </p:sp>
      <p:pic>
        <p:nvPicPr>
          <p:cNvPr id="4" name="C_4#1cdf9e240.fixed?pid=b9764073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1cdf9e240.fixed?pid=b9764073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9_1#226a62dc6?vop=1&amp;vop=1&amp;pid=4b9e8579b&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题图甲中,由于扩散现象,二氧化氮气体会运动到上面的瓶中,最终整体呈淡红棕色,A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题图乙中墨汁和水彼此进入对方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,通过对比知,墨汁在温水中比在冷水中扩散得快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,说明扩散快慢与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,B正确；扩散是不同种物质彼此进入对方的现象,不仅存在于液体与液体、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气体与液体、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气体与气体之间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,同样也存在于固体与固体、气体与固体、液体与固体之间,C错误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；题图丁说明扩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散现象能在固体之间发生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,D正确.本题选说法错误的,故选</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6_AS.29_1#226a62dc6?vop=1&amp;vop=1&amp;pid=4b9e8579b&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756"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0_1#ef9533b52?vop=1&amp;pid=5726096a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[河南部分学校2025高二下联考]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春天，池塘边的花朵在风的作用下，把花粉撒入水中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，是花粉微粒不同时刻在显微镜下的图像，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1_1#ef9533b52.bracket?vop=1&amp;pid=5726096a8&amp;color=0,0,0&amp;vpa=7&amp;vtp=1"/>
          <p:cNvSpPr/>
          <p:nvPr/>
        </p:nvSpPr>
        <p:spPr>
          <a:xfrm>
            <a:off x="803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30_2#ef9533b52?htil=3&amp;vop=1&amp;pid=5726096a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97740" y="2051372"/>
            <a:ext cx="1225296" cy="13167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30_3#ef9533b52.choices?htil=3&amp;vop=1&amp;pid=5726096a8&amp;color=0,0,0&amp;vtp=1&amp;bbb=1"/>
          <p:cNvSpPr/>
          <p:nvPr/>
        </p:nvSpPr>
        <p:spPr>
          <a:xfrm>
            <a:off x="722376" y="1876874"/>
            <a:ext cx="939088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A.花粉颗粒做布朗运动的轨迹是规则的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.花粉颗粒越大，布朗运动越明显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.温度越高，花粉颗粒做布朗运动越明显</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.花粉颗粒做布朗运动是因为花粉分子的热运动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2_1#ef9533b52?vop=1&amp;vop=1&amp;pid=5726096a8&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花粉颗粒做布朗运动的轨迹是无规则的,故A错误；花粉颗粒越大,布朗运动越不明显,故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；温度越高,花粉颗粒做布朗运动越明显,故C正确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；花粉颗粒做布朗运动是因为花粉颗粒周围水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分子的热运动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3_1#ef9533b52?vop=1&amp;vop=1&amp;pid=5726096a8&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【注意说明】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布朗运动是悬浮颗粒的无规则运动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,不是分子的无规则运动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,形成的原因是液体分子对悬浮颗粒的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无规则撞击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.布朗运动的剧烈程度与悬浮颗粒的大小和液体的温度有关.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34_1#d85d970f4?vop=1&amp;pid=5726096a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[福建南平2024高二下期末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图甲和图乙是某同学从资料中查到的两张记录水中炭粒运动位置连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线的图片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，记录炭粒位置的时间间隔均为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，两方格纸每格的边长表示的长度相同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34_1#d85d970f4?vop=1&amp;pid=5726096a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6_AN.35_1#d85d970f4.bracket?vop=1&amp;pid=5726096a8&amp;color=0,0,0&amp;vpa=8&amp;vtp=1"/>
          <p:cNvSpPr/>
          <p:nvPr/>
        </p:nvSpPr>
        <p:spPr>
          <a:xfrm>
            <a:off x="219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34_3#d85d970f4?iti=5&amp;htil=1&amp;vop=1&amp;pid=5726096a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724912" y="2408877"/>
            <a:ext cx="1362456"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6_BD.34_4#d85d970f4?iti=6&amp;htil=1&amp;vop=1&amp;pid=5726096a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253734" y="2408242"/>
            <a:ext cx="1362456"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6_BD.34_5#d85d970f4?iti=5&amp;htil=1&amp;vop=1&amp;pid=5726096a8&amp;color=0,0,0&amp;vtp=1"/>
          <p:cNvSpPr/>
          <p:nvPr/>
        </p:nvSpPr>
        <p:spPr>
          <a:xfrm>
            <a:off x="3250565" y="3898333"/>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6_BD.34_6#d85d970f4?iti=6&amp;htil=1&amp;vop=1&amp;pid=5726096a8&amp;color=0,0,0&amp;vtp=1"/>
          <p:cNvSpPr/>
          <p:nvPr/>
        </p:nvSpPr>
        <p:spPr>
          <a:xfrm>
            <a:off x="6869557" y="3834833"/>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C_6_BD.34_7#d85d970f4.choices?vop=1&amp;pid=5726096a8&amp;color=0,0,0&amp;vtp=1&amp;bbb=1"/>
          <p:cNvSpPr/>
          <p:nvPr/>
        </p:nvSpPr>
        <p:spPr>
          <a:xfrm>
            <a:off x="722376" y="436251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A.两图中的连线是炭粒的运动轨迹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.炭粒的运动是由于其内部分子在不停地做无规则运动产生的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.若水温相同，则图甲中炭粒的颗粒较大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.若炭粒大小相同，则图甲中水分子的热运动较剧烈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6_1#d85d970f4?vop=1&amp;vop=1&amp;pid=5726096a8&amp;color=0,0,0&amp;vtp=1&amp;bt=1&amp;bbb=1&amp;hb=1"/>
          <p:cNvSpPr/>
          <p:nvPr/>
        </p:nvSpPr>
        <p:spPr>
          <a:xfrm>
            <a:off x="722376" y="969264"/>
            <a:ext cx="10753344" cy="2685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炭粒在水中做布朗运动，两图是悬浮在水中的炭粒的运动位置连线的图片，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并非炭粒的运动轨迹,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错误；炭粒的运动是由于水分子在不停地做无规则运动,与炭粒发生碰撞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,炭粒受力不平衡产生的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,B错误；若水温相同,水分子的热运动剧烈程度相同,则炭粒越小,受力不平衡性越明显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,布朗运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动越显著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,根据图像中炭粒的活动范围可知,题图乙中炭粒的运动显著一些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,题图乙中炭粒的颗粒较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,C正确；若炭粒大小相同，根据图中炭粒的活动范围可知,题图乙中炭粒的运动显著一些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图乙中水分子的热运动较剧烈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7_1#d85d970f4?vop=1&amp;vop=1&amp;pid=5726096a8&amp;color=0,0,0&amp;mp=1&amp;vtp=1&amp;bt=1&amp;bb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本题目由教材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P4图1-3演变而来,考查了对布朗运动的理解、不同情况下对水分子热运动的分析.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8_1#d85d970f4?vop=1&amp;vop=1&amp;pid=5726096a8&amp;color=0,0,0&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解决布朗运动问题的关键点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1）运动物体：悬浮固体（或液体）小颗粒（显微镜下才可看到）.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2）产生原因：是由固体（或液体）小颗粒周围的液体（或气体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）分子的无规则运动的撞击不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平衡性引起的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3）运动实质：是液体（或气体）分子永不停息地做无规则运动的间接反映.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_1#5f740cdf3?vop=1&amp;pid=bd73d944f&amp;color=0,0,0&amp;vtp=1&amp;bt=1&amp;bbb=1&amp;hb=1"/>
          <p:cNvSpPr/>
          <p:nvPr/>
        </p:nvSpPr>
        <p:spPr>
          <a:xfrm>
            <a:off x="722376" y="972000"/>
            <a:ext cx="10753344" cy="8209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[河北邢台一中2025高二下月考]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图甲和图乙是关于布朗运动和扩散现象的两幅图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0_1#5f740cdf3.bracket?vop=1&amp;pid=bd73d944f&amp;color=0,0,0&amp;vpa=9&amp;vtp=1"/>
          <p:cNvSpPr/>
          <p:nvPr/>
        </p:nvSpPr>
        <p:spPr>
          <a:xfrm>
            <a:off x="1938401" y="1406213"/>
            <a:ext cx="355600"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39_3#5f740cdf3?iti=7&amp;htil=1&amp;vop=1&amp;pid=bd73d944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304288" y="1919927"/>
            <a:ext cx="2203704" cy="20848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6_BD.39_4#5f740cdf3?iti=8&amp;htil=1&amp;vop=1&amp;pid=bd73d944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900416" y="2166815"/>
            <a:ext cx="1773936"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6_BD.39_5#5f740cdf3?iti=7&amp;htil=1&amp;vop=1&amp;pid=bd73d944f&amp;color=0,0,0&amp;vtp=1"/>
          <p:cNvSpPr/>
          <p:nvPr/>
        </p:nvSpPr>
        <p:spPr>
          <a:xfrm>
            <a:off x="3250565" y="4131759"/>
            <a:ext cx="311150" cy="390271"/>
          </a:xfrm>
          <a:prstGeom prst="rect">
            <a:avLst/>
          </a:prstGeom>
          <a:noFill/>
        </p:spPr>
        <p:txBody>
          <a:bodyPr wrap="square" lIns="0" tIns="0" rIns="0" bIns="0" rtlCol="0" anchor="t"/>
          <a:lstStyle/>
          <a:p>
            <a:pPr algn="ctr" latinLnBrk="1">
              <a:lnSpc>
                <a:spcPct val="142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6_BD.39_6#5f740cdf3?iti=8&amp;htil=1&amp;vop=1&amp;pid=bd73d944f&amp;color=0,0,0&amp;vtp=1"/>
          <p:cNvSpPr/>
          <p:nvPr/>
        </p:nvSpPr>
        <p:spPr>
          <a:xfrm>
            <a:off x="8631810" y="4131759"/>
            <a:ext cx="311150" cy="390271"/>
          </a:xfrm>
          <a:prstGeom prst="rect">
            <a:avLst/>
          </a:prstGeom>
          <a:noFill/>
        </p:spPr>
        <p:txBody>
          <a:bodyPr wrap="square" lIns="0" tIns="0" rIns="0" bIns="0" rtlCol="0" anchor="t"/>
          <a:lstStyle/>
          <a:p>
            <a:pPr algn="ctr" latinLnBrk="1">
              <a:lnSpc>
                <a:spcPct val="142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C_6_BD.39_7#5f740cdf3.choices?vop=1&amp;pid=bd73d944f&amp;color=0,0,0&amp;vtp=1&amp;bbb=1"/>
          <p:cNvSpPr/>
          <p:nvPr/>
        </p:nvSpPr>
        <p:spPr>
          <a:xfrm>
            <a:off x="722376" y="4565972"/>
            <a:ext cx="10753344" cy="1713484"/>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A.布朗运动是液体分子的运动，它说明分子永不停息地做无规则运动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.扩散现象的快慢仅和温度有关</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.图甲说明布朗运动是由微粒在液体中受到液体分子撞击引起的</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.扩散现象的成因是分子间存在斥力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1_1#5f740cdf3?vop=1&amp;vop=1&amp;pid=bd73d944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布朗运动是悬浮在液体中的微小颗粒（而非液体分子本身）的无规则运动,故A错误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现象的快慢不仅与温度有关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,还与物质种类、浓度差等因素有关,故B错误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；题图甲所示布朗运动是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由于液体分子不停地撞击悬浮微粒所引起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；扩散现象的根本原因是分子不停地进行无规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则热运动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,而非分子间存在斥力,故D错误.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_1#27ddf01a7?vop=1&amp;pid=7007cda7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[吉林长春吉大附中实验学校2025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关于分子，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_1#27ddf01a7.bracket?vop=1&amp;pid=7007cda78&amp;color=0,0,0&amp;vpa=1&amp;vtp=1"/>
          <p:cNvSpPr/>
          <p:nvPr/>
        </p:nvSpPr>
        <p:spPr>
          <a:xfrm>
            <a:off x="9769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6_BD.1_2#27ddf01a7.choices?vop=1&amp;pid=7007cda78&amp;color=0,0,0&amp;vtp=1&amp;bbb=1"/>
              <p:cNvSpPr/>
              <p:nvPr/>
            </p:nvSpPr>
            <p:spPr>
              <a:xfrm>
                <a:off x="722376" y="1436497"/>
                <a:ext cx="10753344" cy="179019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A.将分子看成小球，小球是分子的简化模型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.大多数分子直径的数量级为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.“物体是由大量分子组成的”，这里的“分子”特指化学变化中的分子，不包括原子和离子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.分子的质量是很小的，其数量级一般为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1_2#27ddf01a7.choices?vop=1&amp;pid=7007cda78&amp;color=0,0,0&amp;vtp=1&amp;bbb=1"/>
              <p:cNvSpPr>
                <a:spLocks noRot="1" noChangeAspect="1" noMove="1" noResize="1" noEditPoints="1" noAdjustHandles="1" noChangeArrowheads="1" noChangeShapeType="1" noTextEdit="1"/>
              </p:cNvSpPr>
              <p:nvPr/>
            </p:nvSpPr>
            <p:spPr>
              <a:xfrm>
                <a:off x="722376" y="1436497"/>
                <a:ext cx="10753344" cy="1790192"/>
              </a:xfrm>
              <a:prstGeom prst="rect">
                <a:avLst/>
              </a:prstGeom>
              <a:blipFill rotWithShape="1">
                <a:blip r:embed="rId1"/>
                <a:stretch>
                  <a:fillRect l="-4" t="-7" b="-285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42_1#49391fca1?vop=1&amp;pid=bd73d944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[江苏五市十一校2024高二下联考]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某市环保局秋季对市区的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，发现雾霾的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浓度随高度的增加而减小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是指空气中直径等于或小于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的球形微粒.下列关于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42_1#49391fca1?vop=1&amp;pid=bd73d944f&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319" b="-3491"/>
                </a:stretch>
              </a:blipFill>
            </p:spPr>
            <p:txBody>
              <a:bodyPr/>
              <a:lstStyle/>
              <a:p>
                <a:r>
                  <a:rPr lang="zh-CN" altLang="en-US">
                    <a:noFill/>
                  </a:rPr>
                  <a:t> </a:t>
                </a:r>
              </a:p>
            </p:txBody>
          </p:sp>
        </mc:Fallback>
      </mc:AlternateContent>
      <p:sp>
        <p:nvSpPr>
          <p:cNvPr id="3" name="QC_6_AN.43_1#49391fca1.bracket?vop=1&amp;pid=bd73d944f&amp;color=0,0,0&amp;vpa=10&amp;vtp=1"/>
          <p:cNvSpPr/>
          <p:nvPr/>
        </p:nvSpPr>
        <p:spPr>
          <a:xfrm>
            <a:off x="243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6_BD.42_2#49391fca1.choices?vop=1&amp;pid=bd73d944f&amp;color=0,0,0&amp;vtp=1&amp;bbb=1"/>
              <p:cNvSpPr/>
              <p:nvPr/>
            </p:nvSpPr>
            <p:spPr>
              <a:xfrm>
                <a:off x="722376" y="22818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在空气中的运动属于分子热运动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.若温度不变，</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的直径越大，其无规则运动越剧烈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在地面附近的无规则运动一定比在高空位置剧烈</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的运动轨迹是由大量空气分子对</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无规则碰撞的不平衡性和气流运动决定的</a:t>
                </a:r>
                <a:endParaRPr lang="en-US" altLang="zh-CN" sz="2000" dirty="0"/>
              </a:p>
            </p:txBody>
          </p:sp>
        </mc:Choice>
        <mc:Fallback>
          <p:sp>
            <p:nvSpPr>
              <p:cNvPr id="4" name="QC_6_BD.42_2#49391fca1.choices?vop=1&amp;pid=bd73d944f&amp;color=0,0,0&amp;vtp=1&amp;bbb=1"/>
              <p:cNvSpPr>
                <a:spLocks noRot="1" noChangeAspect="1" noMove="1" noResize="1" noEditPoints="1" noAdjustHandles="1" noChangeArrowheads="1" noChangeShapeType="1" noTextEdit="1"/>
              </p:cNvSpPr>
              <p:nvPr/>
            </p:nvSpPr>
            <p:spPr>
              <a:xfrm>
                <a:off x="722376" y="22818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4_1#49391fca1?vop=1&amp;vop=1&amp;pid=bd73d944f&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在空气中的运动是固体微粒的运动,不是分子的热运动,故A错误；若温度不变</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直径越小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,其受无规则运动气体分子的撞击不平衡性越明显,则其无规则运动越剧烈,故B错误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面附近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所处的环境与高空位置</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所处的环境在温度、空气密度、风力等方面都不同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地面附近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的无规则运动不一定剧烈,故C错误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PM</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受大量空气分子的无规则碰撞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,并且受气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,从而形成不规则的运动轨迹,故D正确.</a:t>
                </a:r>
                <a:endParaRPr lang="en-US" altLang="zh-CN" sz="2200" dirty="0"/>
              </a:p>
            </p:txBody>
          </p:sp>
        </mc:Choice>
        <mc:Fallback>
          <p:sp>
            <p:nvSpPr>
              <p:cNvPr id="2" name="QC_6_AS.44_1#49391fca1?vop=1&amp;vop=1&amp;pid=bd73d944f&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555"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_1#367abf5b3?vop=1&amp;pid=d8d9a4ba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如图所示是两孤立分子间的引力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、斥力和合力随分子间距离的变化图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6_1#367abf5b3.bracket?vop=1&amp;pid=d8d9a4ba3&amp;color=0,0,0&amp;vpa=11&amp;vtp=1"/>
          <p:cNvSpPr/>
          <p:nvPr/>
        </p:nvSpPr>
        <p:spPr>
          <a:xfrm>
            <a:off x="344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45_2#367abf5b3?htil=6&amp;vop=1&amp;pid=d8d9a4ba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75622" y="1951677"/>
            <a:ext cx="1536192"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45_3#367abf5b3.choices?htil=6&amp;vop=1&amp;pid=d8d9a4ba3&amp;color=0,0,0&amp;vtp=1&amp;bbb=1"/>
              <p:cNvSpPr/>
              <p:nvPr/>
            </p:nvSpPr>
            <p:spPr>
              <a:xfrm>
                <a:off x="722376" y="1824677"/>
                <a:ext cx="907999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A.当</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开始，随着</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的减小，斥力减小，引力增大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开始，随着</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的增大，斥力减小，引力增大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开始，随着</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的减小，合力先减小后增大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开始，随着</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的增大，合力先增大后减小</a:t>
                </a:r>
                <a:endParaRPr lang="en-US" altLang="zh-CN" sz="2000" dirty="0"/>
              </a:p>
            </p:txBody>
          </p:sp>
        </mc:Choice>
        <mc:Fallback>
          <p:sp>
            <p:nvSpPr>
              <p:cNvPr id="5" name="QC_6_BD.45_3#367abf5b3.choices?htil=6&amp;vop=1&amp;pid=d8d9a4ba3&amp;color=0,0,0&amp;vtp=1&amp;bbb=1"/>
              <p:cNvSpPr>
                <a:spLocks noRot="1" noChangeAspect="1" noMove="1" noResize="1" noEditPoints="1" noAdjustHandles="1" noChangeArrowheads="1" noChangeShapeType="1" noTextEdit="1"/>
              </p:cNvSpPr>
              <p:nvPr/>
            </p:nvSpPr>
            <p:spPr>
              <a:xfrm>
                <a:off x="722376" y="1824677"/>
                <a:ext cx="9079992" cy="1796034"/>
              </a:xfrm>
              <a:prstGeom prst="rect">
                <a:avLst/>
              </a:prstGeom>
              <a:blipFill rotWithShape="1">
                <a:blip r:embed="rId2"/>
                <a:stretch>
                  <a:fillRect l="-4" t="-18" r="6"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47_1#367abf5b3?vop=1&amp;vop=1&amp;pid=d8d9a4ba3&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【题图剖析】</a:t>
            </a:r>
            <a:endParaRPr lang="en-US" altLang="zh-CN" sz="2000" dirty="0"/>
          </a:p>
        </p:txBody>
      </p:sp>
      <p:sp>
        <p:nvSpPr>
          <p:cNvPr id="3" name="QC_6_EX.47_2#367abf5b3?vop=1&amp;vop=1&amp;pid=d8d9a4ba3&amp;color=0,0,0&amp;vtp=1&amp;bbb=1"/>
          <p:cNvSpPr/>
          <p:nvPr/>
        </p:nvSpPr>
        <p:spPr>
          <a:xfrm>
            <a:off x="722376" y="1433137"/>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分子间作用力与分子间距离的关系</a:t>
            </a:r>
            <a:endParaRPr lang="en-US" altLang="zh-CN" sz="2000" dirty="0"/>
          </a:p>
        </p:txBody>
      </p:sp>
      <p:pic>
        <p:nvPicPr>
          <p:cNvPr id="4" name="QC_6_EX.47_3#367abf5b3?vop=1&amp;vop=1&amp;pid=d8d9a4ba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81528" y="1970728"/>
            <a:ext cx="6025896" cy="34015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8_1#367abf5b3?vop=1&amp;vop=1&amp;pid=d8d9a4ba3&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开始，随着</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的减小,斥力、引力均增大,合力表现为斥力且在增大,A、C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根据图像可知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时,合力表现为引力,从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开始，随着</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的增大,斥力、引力均减小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,合力先增大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,B错误,D正确.</a:t>
                </a:r>
                <a:endParaRPr lang="en-US" altLang="zh-CN" sz="2200" dirty="0"/>
              </a:p>
            </p:txBody>
          </p:sp>
        </mc:Choice>
        <mc:Fallback>
          <p:sp>
            <p:nvSpPr>
              <p:cNvPr id="2" name="QC_6_AS.48_1#367abf5b3?vop=1&amp;vop=1&amp;pid=d8d9a4ba3&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3266"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49_1#367abf5b3?vop=1&amp;vop=1&amp;pid=d8d9a4ba3&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本题目由教材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P6图1-7演变而来，考查了分子间引力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、斥力与合力随分子间距离变化导致的大小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50_1#367abf5b3?vop=1&amp;vop=1&amp;pid=d8d9a4ba3&amp;color=0,0,0&amp;mp=1&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要注意分子间的距离</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时,引力和斥力都不为零且相互平衡,无论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还是</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,引力和斥力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都随分子间距离的增大而减小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,且斥力变化得快.</a:t>
                </a:r>
                <a:endParaRPr lang="en-US" altLang="zh-CN" sz="2000" dirty="0"/>
              </a:p>
            </p:txBody>
          </p:sp>
        </mc:Choice>
        <mc:Fallback>
          <p:sp>
            <p:nvSpPr>
              <p:cNvPr id="2" name="QC_6_EX.50_1#367abf5b3?vop=1&amp;vop=1&amp;pid=d8d9a4ba3&amp;color=0,0,0&amp;mp=1&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94"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51_1#cc86422eb?htil=7&amp;vop=1&amp;pid=d8d9a4ba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02258" y="1054295"/>
            <a:ext cx="1554480" cy="21671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51_2#cc86422eb?htil=7&amp;vop=1&amp;pid=d8d9a4ba3&amp;color=0,0,0&amp;vtp=1&amp;bt=1&amp;bbb=1&amp;hb=1"/>
          <p:cNvSpPr/>
          <p:nvPr/>
        </p:nvSpPr>
        <p:spPr>
          <a:xfrm>
            <a:off x="722376" y="972000"/>
            <a:ext cx="906170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[四川绵阳南山中学2025高二下期中]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我们知道分子间既有引力又有斥力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个接触面平滑的铅柱压紧后悬挂起来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，铅柱不脱落，如图所示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52_1#cc86422eb.bracket?vop=1&amp;pid=d8d9a4ba3&amp;color=0,0,0&amp;vpa=12&amp;vtp=1"/>
          <p:cNvSpPr/>
          <p:nvPr/>
        </p:nvSpPr>
        <p:spPr>
          <a:xfrm>
            <a:off x="116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51_3#cc86422eb.choices?htil=7&amp;vop=1&amp;pid=d8d9a4ba3&amp;color=0,0,0&amp;vtp=1&amp;bbb=1"/>
          <p:cNvSpPr/>
          <p:nvPr/>
        </p:nvSpPr>
        <p:spPr>
          <a:xfrm>
            <a:off x="722376" y="2334074"/>
            <a:ext cx="906170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A.铅柱间的万有引力使它们不脱落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.铅柱间的分子扩散使它们不脱落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.铅柱间分子斥力为零，只有分子引力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.铅柱间分子引力大于斥力，分子力表现为引力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3_1#cc86422eb?vop=1&amp;vop=1&amp;pid=d8d9a4ba3&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分子间的引力和斥力同时存在,但它们的大小与分子间的距离有关,距离较大时表现为引力</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,距</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离较小时表现为斥力</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；两个接触面平滑的铅柱压紧后,铅柱间分子引力大于斥力,</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分子力表现为引力,</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这个力与下面铅柱和钩码的重力平衡</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,故下面的铅柱不脱落,与万有引力及分子扩散无关，故选D.</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54_1#578272153?vop=1&amp;pid=d8d9a4ba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如图所示，横坐标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表示两个分子间的距离，纵坐标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𝐹</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表示两个分子间引力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、斥力的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，图中两条曲线分别表示两分子间引力、斥力的大小随分子间距离的变化关系，</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为两曲线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的交点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54_1#578272153?vop=1&amp;pid=d8d9a4ba3&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6_AN.55_1#578272153.bracket?vop=1&amp;pid=d8d9a4ba3&amp;color=0,0,0&amp;vpa=13&amp;vtp=1&amp;bbb=1"/>
          <p:cNvSpPr/>
          <p:nvPr/>
        </p:nvSpPr>
        <p:spPr>
          <a:xfrm>
            <a:off x="4516501" y="18673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6_BD.54_2#578272153?htil=8&amp;vop=1&amp;pid=d8d9a4ba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682910" y="2408877"/>
            <a:ext cx="1728216"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54_3#578272153.choices?htil=8&amp;vop=1&amp;pid=d8d9a4ba3&amp;color=0,0,0&amp;vtp=1&amp;bbb=1&amp;hb=1"/>
              <p:cNvSpPr/>
              <p:nvPr/>
            </p:nvSpPr>
            <p:spPr>
              <a:xfrm>
                <a:off x="722376" y="2281877"/>
                <a:ext cx="8887968"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为引力曲线，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为斥力曲线，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点横坐标的数量级为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为斥力曲线，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为引力曲线，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点横坐标的数量级为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.当两分子间距离在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附近时，若两个分子间距离增大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，分子间斥力减小得比引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力更快</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，则分子间没有引力和斥力</a:t>
                </a:r>
                <a:endParaRPr lang="en-US" altLang="zh-CN" sz="2000" dirty="0"/>
              </a:p>
            </p:txBody>
          </p:sp>
        </mc:Choice>
        <mc:Fallback>
          <p:sp>
            <p:nvSpPr>
              <p:cNvPr id="5" name="QC_6_BD.54_3#578272153.choices?htil=8&amp;vop=1&amp;pid=d8d9a4ba3&amp;color=0,0,0&amp;vtp=1&amp;bbb=1&amp;hb=1"/>
              <p:cNvSpPr>
                <a:spLocks noRot="1" noChangeAspect="1" noMove="1" noResize="1" noEditPoints="1" noAdjustHandles="1" noChangeArrowheads="1" noChangeShapeType="1" noTextEdit="1"/>
              </p:cNvSpPr>
              <p:nvPr/>
            </p:nvSpPr>
            <p:spPr>
              <a:xfrm>
                <a:off x="722376" y="2281877"/>
                <a:ext cx="8887968" cy="2253234"/>
              </a:xfrm>
              <a:prstGeom prst="rect">
                <a:avLst/>
              </a:prstGeom>
              <a:blipFill rotWithShape="1">
                <a:blip r:embed="rId3"/>
                <a:stretch>
                  <a:fillRect l="-4" t="-14" r="-1019" b="-20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_1#27ddf01a7?vop=1&amp;vop=1&amp;pid=7007cda78&amp;color=0,0,0&amp;vtp=1&amp;bt=1&amp;bbb=1&amp;hb=1"/>
              <p:cNvSpPr/>
              <p:nvPr/>
            </p:nvSpPr>
            <p:spPr>
              <a:xfrm>
                <a:off x="722376" y="972000"/>
                <a:ext cx="10753344" cy="1782636"/>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将分子看作小球,小球是分子的简化模型,实际上,分子并不真的是小球,故A正确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；一般的分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子大小的数量级都是</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,但有一些大分子的数量级会超过</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；“物体是由大量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分子组成的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”,其中“分子”包括分子,也包括原子和离子,故C错误；分子的质量是很小的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级一般为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26</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mc:Choice>
        <mc:Fallback>
          <p:sp>
            <p:nvSpPr>
              <p:cNvPr id="2" name="QC_6_AS.3_1#27ddf01a7?vop=1&amp;vop=1&amp;pid=7007cda78&amp;color=0,0,0&amp;vtp=1&amp;bt=1&amp;bbb=1&amp;hb=1"/>
              <p:cNvSpPr>
                <a:spLocks noRot="1" noChangeAspect="1" noMove="1" noResize="1" noEditPoints="1" noAdjustHandles="1" noChangeArrowheads="1" noChangeShapeType="1" noTextEdit="1"/>
              </p:cNvSpPr>
              <p:nvPr/>
            </p:nvSpPr>
            <p:spPr>
              <a:xfrm>
                <a:off x="722376" y="972000"/>
                <a:ext cx="10753344" cy="1782636"/>
              </a:xfrm>
              <a:prstGeom prst="rect">
                <a:avLst/>
              </a:prstGeom>
              <a:blipFill rotWithShape="1">
                <a:blip r:embed="rId1"/>
                <a:stretch>
                  <a:fillRect l="-4" t="-25" r="-951" b="-256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56_1#578272153?vop=1&amp;vop=1&amp;pid=d8d9a4ba3&amp;color=0,0,0&amp;vtp=1&amp;bt=1&amp;bbb=1&amp;hb=1"/>
              <p:cNvSpPr/>
              <p:nvPr/>
            </p:nvSpPr>
            <p:spPr>
              <a:xfrm>
                <a:off x="722376" y="972000"/>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𝐹</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图像中,在</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附近,随着分子间距离的增大,斥力比引力减小得快,则知</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为引力曲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为斥力曲线,图中两曲线交点</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点横坐标的数量级为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,此时分子间引力和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斥力的合力为零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,但分子间引力和斥力同时存在,综上可知A、C正确.</a:t>
                </a:r>
                <a:endParaRPr lang="en-US" altLang="zh-CN" sz="2200" dirty="0"/>
              </a:p>
            </p:txBody>
          </p:sp>
        </mc:Choice>
        <mc:Fallback>
          <p:sp>
            <p:nvSpPr>
              <p:cNvPr id="2" name="QC_6_AS.56_1#578272153?vop=1&amp;vop=1&amp;pid=d8d9a4ba3&amp;color=0,0,0&amp;vtp=1&amp;bt=1&amp;bbb=1&amp;hb=1"/>
              <p:cNvSpPr>
                <a:spLocks noRot="1" noChangeAspect="1" noMove="1" noResize="1" noEditPoints="1" noAdjustHandles="1" noChangeArrowheads="1" noChangeShapeType="1" noTextEdit="1"/>
              </p:cNvSpPr>
              <p:nvPr/>
            </p:nvSpPr>
            <p:spPr>
              <a:xfrm>
                <a:off x="722376" y="972000"/>
                <a:ext cx="10753344" cy="1415034"/>
              </a:xfrm>
              <a:prstGeom prst="rect">
                <a:avLst/>
              </a:prstGeom>
              <a:blipFill rotWithShape="1">
                <a:blip r:embed="rId1"/>
                <a:stretch>
                  <a:fillRect l="-4" t="-32" r="-1092" b="-31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57_1#578272153?vop=1&amp;vop=1&amp;pid=d8d9a4ba3&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解答本题的关键是要知道分子间的作用力有斥力和引力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,分子力表现为引力,</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,分子力表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现为斥力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EX.57_1#578272153?vop=1&amp;vop=1&amp;pid=d8d9a4ba3&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1335"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8_1#3fbd07991?vop=1&amp;pid=297c9550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15.关于分子动理论，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9_1#3fbd07991.bracket?vop=1&amp;pid=297c9550f&amp;color=0,0,0&amp;vpa=14&amp;vtp=1"/>
          <p:cNvSpPr/>
          <p:nvPr/>
        </p:nvSpPr>
        <p:spPr>
          <a:xfrm>
            <a:off x="5334064"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6_BD.58_2#3fbd07991.choices?vop=1&amp;pid=297c9550f&amp;color=0,0,0&amp;vtp=1&amp;bbb=1"/>
              <p:cNvSpPr/>
              <p:nvPr/>
            </p:nvSpPr>
            <p:spPr>
              <a:xfrm>
                <a:off x="722376" y="13843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的物体中的分子不做无规则运动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.产生布朗运动的原因是悬浮在液体或者气体中的微粒永不停息地做无规则运动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.磁铁可以吸引铁屑，这一事实说明分子间存在引力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.当分子间距离增大时，分子力不一定随之增大</a:t>
                </a:r>
                <a:endParaRPr lang="en-US" altLang="zh-CN" sz="2000" dirty="0"/>
              </a:p>
            </p:txBody>
          </p:sp>
        </mc:Choice>
        <mc:Fallback>
          <p:sp>
            <p:nvSpPr>
              <p:cNvPr id="4" name="QC_6_BD.58_2#3fbd07991.choices?vop=1&amp;pid=297c9550f&amp;color=0,0,0&amp;vtp=1&amp;bbb=1"/>
              <p:cNvSpPr>
                <a:spLocks noRot="1" noChangeAspect="1" noMove="1" noResize="1" noEditPoints="1" noAdjustHandles="1" noChangeArrowheads="1" noChangeShapeType="1" noTextEdit="1"/>
              </p:cNvSpPr>
              <p:nvPr/>
            </p:nvSpPr>
            <p:spPr>
              <a:xfrm>
                <a:off x="722376" y="1384300"/>
                <a:ext cx="10753344" cy="1796034"/>
              </a:xfrm>
              <a:prstGeom prst="rect">
                <a:avLst/>
              </a:prstGeom>
              <a:blipFill rotWithShape="1">
                <a:blip r:embed="rId1"/>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60_1#3fbd07991?vop=1&amp;vop=1&amp;pid=297c9550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分子在永不停息地做无规则运动</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的物体中的分子也不例外,故A错误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.布朗运动是固体小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颗粒受到不同方向的液体分子或气体分子无规则运动产生的撞击作用的不平衡性引起的,间接证明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了液体分子或气体分子永不停息地做无规则运动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,故B错误.磁铁吸引铁屑是磁场力的作用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子间的引力作用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,故C错误.当分子间距离小于平衡距离时,分子力表现为斥力,距离增大,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分子力减小；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当分子间距离大于平衡距离时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,分子力表现为引力,在一定范围内距离增大,分子力增大,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超过该范围,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距离增大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,分子力减小,所以当分子间距离增大时,分子力不一定随之增大,故D正确.</a:t>
                </a:r>
                <a:endParaRPr lang="en-US" altLang="zh-CN" sz="2200" dirty="0"/>
              </a:p>
            </p:txBody>
          </p:sp>
        </mc:Choice>
        <mc:Fallback>
          <p:sp>
            <p:nvSpPr>
              <p:cNvPr id="2" name="QC_6_AS.60_1#3fbd07991?vop=1&amp;vop=1&amp;pid=297c9550f&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457"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BD.61_1#5f8f910a8?vop=1&amp;pid=e00fb8db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[山东菏泽2025高二下月考]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甲分子固定在坐标原点</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，乙分子位于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轴上，甲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、乙两分子间作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用力与分子间距离关系图像如图中曲线所示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𝐹</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为斥力，</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𝐹</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为引力.</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轴上四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个特定的位置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，现把乙分子从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处由静止释放，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7_BD.61_1#5f8f910a8?vop=1&amp;pid=e00fb8db2&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561" b="-3491"/>
                </a:stretch>
              </a:blipFill>
            </p:spPr>
            <p:txBody>
              <a:bodyPr/>
              <a:lstStyle/>
              <a:p>
                <a:r>
                  <a:rPr lang="zh-CN" altLang="en-US">
                    <a:noFill/>
                  </a:rPr>
                  <a:t> </a:t>
                </a:r>
              </a:p>
            </p:txBody>
          </p:sp>
        </mc:Fallback>
      </mc:AlternateContent>
      <p:sp>
        <p:nvSpPr>
          <p:cNvPr id="3" name="QC_7_AN.62_1#5f8f910a8.bracket?vop=1&amp;pid=e00fb8db2&amp;color=0,0,0&amp;vpa=15&amp;vtp=1"/>
          <p:cNvSpPr/>
          <p:nvPr/>
        </p:nvSpPr>
        <p:spPr>
          <a:xfrm>
            <a:off x="640391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7_BD.61_2#5f8f910a8?htil=9&amp;vop=1&amp;pid=e00fb8db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77159" y="2408877"/>
            <a:ext cx="2606040"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7_BD.61_3#5f8f910a8.choices?htil=9&amp;vop=1&amp;pid=e00fb8db2&amp;color=0,0,0&amp;vtp=1&amp;bbb=1"/>
              <p:cNvSpPr/>
              <p:nvPr/>
            </p:nvSpPr>
            <p:spPr>
              <a:xfrm>
                <a:off x="722376" y="2281877"/>
                <a:ext cx="801928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A.乙分子从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一直加速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.乙分子从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.乙分子从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过程中，分子间的作用力对乙先做正功后做负功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.乙分子从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过程中，在</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点动量最大</a:t>
                </a:r>
                <a:endParaRPr lang="en-US" altLang="zh-CN" sz="2000" dirty="0"/>
              </a:p>
            </p:txBody>
          </p:sp>
        </mc:Choice>
        <mc:Fallback>
          <p:sp>
            <p:nvSpPr>
              <p:cNvPr id="5" name="QC_7_BD.61_3#5f8f910a8.choices?htil=9&amp;vop=1&amp;pid=e00fb8db2&amp;color=0,0,0&amp;vtp=1&amp;bbb=1"/>
              <p:cNvSpPr>
                <a:spLocks noRot="1" noChangeAspect="1" noMove="1" noResize="1" noEditPoints="1" noAdjustHandles="1" noChangeArrowheads="1" noChangeShapeType="1" noTextEdit="1"/>
              </p:cNvSpPr>
              <p:nvPr/>
            </p:nvSpPr>
            <p:spPr>
              <a:xfrm>
                <a:off x="722376" y="2281877"/>
                <a:ext cx="8019288" cy="1796034"/>
              </a:xfrm>
              <a:prstGeom prst="rect">
                <a:avLst/>
              </a:prstGeom>
              <a:blipFill rotWithShape="1">
                <a:blip r:embed="rId3"/>
                <a:stretch>
                  <a:fillRect l="-5" t="-18" r="3"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63_1#5f8f910a8?vop=1&amp;vop=1&amp;pid=e00fb8db2&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𝐹</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时两分子之间表现为引力,乙分子从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乙分子一直受引力的作用,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引力与运动方向相同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,则乙分子一直加速,到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点时速度最大,动量最大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,分子间的作用力对乙一直做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,故A正确,B、C、D错误.</a:t>
                </a:r>
                <a:endParaRPr lang="en-US" altLang="zh-CN" sz="2200" dirty="0"/>
              </a:p>
            </p:txBody>
          </p:sp>
        </mc:Choice>
        <mc:Fallback>
          <p:sp>
            <p:nvSpPr>
              <p:cNvPr id="2" name="QC_7_AS.63_1#5f8f910a8?vop=1&amp;vop=1&amp;pid=e00fb8db2&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EX.64_1#5f8f910a8?vop=1&amp;vop=1&amp;pid=e00fb8db2&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本题需注意的是乙分子从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过程中力的变化并不代表速度的变化,力变小并不等于速度变小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题需明确受力情况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,且需根据加速和减速运动的条件以及做功的定义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,确定乙分子的运动情况和分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子力做功正负的情况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7_EX.64_1#5f8f910a8?vop=1&amp;vop=1&amp;pid=e00fb8db2&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_1#2a76ac60c?vop=1&amp;pid=8421ce64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[江西南昌十中2024高二下月考]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根据下列物理量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，可以估算出某种固体物质中分子总个数的是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_1#2a76ac60c.bracket?vop=1&amp;pid=8421ce64e&amp;color=0,0,0&amp;vpa=2&amp;vtp=1"/>
          <p:cNvSpPr/>
          <p:nvPr/>
        </p:nvSpPr>
        <p:spPr>
          <a:xfrm>
            <a:off x="931291" y="1443805"/>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_2#2a76ac60c.choices?vop=1&amp;pid=8421ce64e&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A.阿伏伽德罗常数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、该固体的摩尔质量和密度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.阿伏伽德罗常数、该固体的摩尔质量和质量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.阿伏伽德罗常数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、该固体的质量和体积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.该固体的密度、体积和摩尔质量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6_1#2a76ac60c?vop=1&amp;vop=1&amp;pid=8421ce64e&amp;color=0,0,0&amp;vtp=1&amp;bt=1&amp;bbb=1&amp;hb=1"/>
              <p:cNvSpPr/>
              <p:nvPr/>
            </p:nvSpPr>
            <p:spPr>
              <a:xfrm>
                <a:off x="722376" y="1016450"/>
                <a:ext cx="10753344" cy="2857500"/>
              </a:xfrm>
              <a:prstGeom prst="rect">
                <a:avLst/>
              </a:prstGeom>
              <a:noFill/>
            </p:spPr>
            <p:txBody>
              <a:bodyPr wrap="none" lIns="0" tIns="0" rIns="0" bIns="0" rtlCol="0" anchor="t"/>
              <a:lstStyle/>
              <a:p>
                <a:pPr algn="l" latinLnBrk="1">
                  <a:lnSpc>
                    <a:spcPts val="4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由阿伏伽德罗常数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、该固体的摩尔质量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和密度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,可求得该固体的摩尔体积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求出单个固体分子的体积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,无法求分子总个数,A错误；由阿伏伽德罗常数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、该固体的摩尔质量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,可求出该固体的分子的总个数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,B正确；由阿伏伽德罗常数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、该固体的质量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和体积</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,可求出该固体的密度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,无法求出分子总个数,C错误；由该固体的密度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摩尔质量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,可求出该固体的质量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,摩尔体积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,无法求出该固体的分子总个数,D错误.</a:t>
                </a:r>
                <a:endParaRPr lang="en-US" altLang="zh-CN" sz="2200" dirty="0"/>
              </a:p>
            </p:txBody>
          </p:sp>
        </mc:Choice>
        <mc:Fallback>
          <p:sp>
            <p:nvSpPr>
              <p:cNvPr id="2" name="QC_6_AS.6_1#2a76ac60c?vop=1&amp;vop=1&amp;pid=8421ce64e&amp;color=0,0,0&amp;vtp=1&amp;bt=1&amp;bbb=1&amp;hb=1"/>
              <p:cNvSpPr>
                <a:spLocks noRot="1" noChangeAspect="1" noMove="1" noResize="1" noEditPoints="1" noAdjustHandles="1" noChangeArrowheads="1" noChangeShapeType="1" noTextEdit="1"/>
              </p:cNvSpPr>
              <p:nvPr/>
            </p:nvSpPr>
            <p:spPr>
              <a:xfrm>
                <a:off x="722376" y="1016450"/>
                <a:ext cx="10753344" cy="2857500"/>
              </a:xfrm>
              <a:prstGeom prst="rect">
                <a:avLst/>
              </a:prstGeom>
              <a:blipFill rotWithShape="1">
                <a:blip r:embed="rId1"/>
                <a:stretch>
                  <a:fillRect l="-4" t="-16" r="-455"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7_1#2a76ac60c?vop=1&amp;vop=1&amp;pid=8421ce64e&amp;color=0,0,0&amp;vtp=1&amp;bt=1&amp;bbb=1&amp;hb=1"/>
              <p:cNvSpPr/>
              <p:nvPr/>
            </p:nvSpPr>
            <p:spPr>
              <a:xfrm>
                <a:off x="722376" y="972000"/>
                <a:ext cx="10753344" cy="16129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1）对于固体和液体,分子间距离比较小,可以认为分子是一个个紧挨着的,可视为球体模型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子体积为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,则分子直径</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g>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den>
                        </m:f>
                      </m:e>
                    </m:ra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,如图甲所示.</a:t>
                </a:r>
                <a:endParaRPr lang="en-US" altLang="zh-CN" sz="2000" dirty="0"/>
              </a:p>
            </p:txBody>
          </p:sp>
        </mc:Choice>
        <mc:Fallback>
          <p:sp>
            <p:nvSpPr>
              <p:cNvPr id="2" name="QC_6_EX.7_1#2a76ac60c?vop=1&amp;vop=1&amp;pid=8421ce64e&amp;color=0,0,0&amp;vtp=1&amp;bt=1&amp;bbb=1&amp;hb=1"/>
              <p:cNvSpPr>
                <a:spLocks noRot="1" noChangeAspect="1" noMove="1" noResize="1" noEditPoints="1" noAdjustHandles="1" noChangeArrowheads="1" noChangeShapeType="1" noTextEdit="1"/>
              </p:cNvSpPr>
              <p:nvPr/>
            </p:nvSpPr>
            <p:spPr>
              <a:xfrm>
                <a:off x="722376" y="972000"/>
                <a:ext cx="10753344" cy="1612900"/>
              </a:xfrm>
              <a:prstGeom prst="rect">
                <a:avLst/>
              </a:prstGeom>
              <a:blipFill rotWithShape="1">
                <a:blip r:embed="rId1"/>
                <a:stretch>
                  <a:fillRect l="-4" t="-28" b="28"/>
                </a:stretch>
              </a:blipFill>
            </p:spPr>
            <p:txBody>
              <a:bodyPr/>
              <a:lstStyle/>
              <a:p>
                <a:r>
                  <a:rPr lang="zh-CN" altLang="en-US">
                    <a:noFill/>
                  </a:rPr>
                  <a:t> </a:t>
                </a:r>
              </a:p>
            </p:txBody>
          </p:sp>
        </mc:Fallback>
      </mc:AlternateContent>
      <p:pic>
        <p:nvPicPr>
          <p:cNvPr id="3" name="QC_6_EX.7_2#2a76ac60c?htil=1&amp;vop=1&amp;vop=1&amp;pid=8421ce64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925365" y="3866838"/>
            <a:ext cx="4809744" cy="17922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6_EX.7_3#2a76ac60c?htil=1&amp;vop=1&amp;vop=1&amp;pid=8421ce64e&amp;color=0,0,0&amp;vtp=1&amp;bbb=1&amp;hb=1"/>
              <p:cNvSpPr/>
              <p:nvPr/>
            </p:nvSpPr>
            <p:spPr>
              <a:xfrm>
                <a:off x="722630" y="2580640"/>
                <a:ext cx="10753090" cy="101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（2）对于气体,分子间距离比较大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,处理方法是把气体分子所占据的空间视为立方体模型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,两气体分子之间的平均间距</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g>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e>
                    </m:ra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,如图乙所示.</a:t>
                </a:r>
                <a:endParaRPr lang="en-US" altLang="zh-CN" sz="2000" dirty="0"/>
              </a:p>
            </p:txBody>
          </p:sp>
        </mc:Choice>
        <mc:Fallback>
          <p:sp>
            <p:nvSpPr>
              <p:cNvPr id="4" name="QC_6_EX.7_3#2a76ac60c?htil=1&amp;vop=1&amp;vop=1&amp;pid=8421ce64e&amp;color=0,0,0&amp;vtp=1&amp;bbb=1&amp;hb=1"/>
              <p:cNvSpPr>
                <a:spLocks noRot="1" noChangeAspect="1" noMove="1" noResize="1" noEditPoints="1" noAdjustHandles="1" noChangeArrowheads="1" noChangeShapeType="1" noTextEdit="1"/>
              </p:cNvSpPr>
              <p:nvPr/>
            </p:nvSpPr>
            <p:spPr>
              <a:xfrm>
                <a:off x="722630" y="2580640"/>
                <a:ext cx="10753090" cy="1016000"/>
              </a:xfrm>
              <a:prstGeom prst="rect">
                <a:avLst/>
              </a:prstGeom>
              <a:blipFill rotWithShape="1">
                <a:blip r:embed="rId3"/>
                <a:stretch>
                  <a:fillRect/>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
                                            <p:txEl>
                                              <p:pRg st="1" end="1"/>
                                            </p:txEl>
                                          </p:spTgt>
                                        </p:tgtEl>
                                        <p:attrNameLst>
                                          <p:attrName>style.visibility</p:attrName>
                                        </p:attrNameLst>
                                      </p:cBhvr>
                                      <p:to>
                                        <p:strVal val="visible"/>
                                      </p:to>
                                    </p:set>
                                    <p:animEffect transition="in" filter="fade">
                                      <p:cBhvr>
                                        <p:cTn id="29"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8_1#d9886993d?vop=1&amp;pid=8421ce64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[山东日照2025高二下月考]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已知地球大气层的厚度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远小于地球半径</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，空气平均摩尔质量为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，阿伏伽德罗常数为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，地面大气压强为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，重力加速度大小为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由此估算得(</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8_1#d9886993d?vop=1&amp;pid=8421ce64e&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6_AN.9_1#d9886993d.bracket?vop=1&amp;pid=8421ce64e&amp;color=0,0,0&amp;vpa=3&amp;vtp=1"/>
          <p:cNvSpPr/>
          <p:nvPr/>
        </p:nvSpPr>
        <p:spPr>
          <a:xfrm>
            <a:off x="9797415"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6_BD.8_2#d9886993d.choices?vop=1&amp;pid=8421ce64e&amp;color=0,0,0&amp;vtp=1&amp;bbb=1"/>
              <p:cNvSpPr/>
              <p:nvPr/>
            </p:nvSpPr>
            <p:spPr>
              <a:xfrm>
                <a:off x="722376" y="1824677"/>
                <a:ext cx="10753344" cy="1257300"/>
              </a:xfrm>
              <a:prstGeom prst="rect">
                <a:avLst/>
              </a:prstGeom>
              <a:noFill/>
            </p:spPr>
            <p:txBody>
              <a:bodyPr wrap="none" lIns="0" tIns="0" rIns="0" bIns="0" rtlCol="0" anchor="t"/>
              <a:lstStyle/>
              <a:p>
                <a:pPr latinLnBrk="1">
                  <a:lnSpc>
                    <a:spcPts val="45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A.地球大气层空气的总重力为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𝑅</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.地球大气层空气分子总数为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𝑅</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𝑀𝑔</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5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.每个空气分子所占空间体积为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𝑀𝑔ℎ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.空气分子之间的平均距离为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ad>
                      <m:ra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g>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𝑀𝑔ℎ</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den>
                        </m:f>
                      </m:e>
                    </m:ra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8_2#d9886993d.choices?vop=1&amp;pid=8421ce64e&amp;color=0,0,0&amp;vtp=1&amp;bbb=1"/>
              <p:cNvSpPr>
                <a:spLocks noRot="1" noChangeAspect="1" noMove="1" noResize="1" noEditPoints="1" noAdjustHandles="1" noChangeArrowheads="1" noChangeShapeType="1" noTextEdit="1"/>
              </p:cNvSpPr>
              <p:nvPr/>
            </p:nvSpPr>
            <p:spPr>
              <a:xfrm>
                <a:off x="722376" y="1824677"/>
                <a:ext cx="10753344" cy="1257300"/>
              </a:xfrm>
              <a:prstGeom prst="rect">
                <a:avLst/>
              </a:prstGeom>
              <a:blipFill rotWithShape="1">
                <a:blip r:embed="rId2"/>
                <a:stretch>
                  <a:fillRect l="-4" t="-26" b="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0_1#d9886993d?vop=1&amp;vop=1&amp;pid=8421ce64e&amp;color=0,0,0&amp;vtp=1&amp;bt=1&amp;bbb=1&amp;hb=1"/>
              <p:cNvSpPr/>
              <p:nvPr/>
            </p:nvSpPr>
            <p:spPr>
              <a:xfrm>
                <a:off x="722376" y="972000"/>
                <a:ext cx="10753344" cy="17653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地面大气的压强由大气的重力产生,即</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𝑚𝑔</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𝑅</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；地球大气层空气分子总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𝑅</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𝑀𝑔</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,B正确；大气的体积为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𝑅</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,每个空气分子所占空间体积为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4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𝑀𝑔ℎ</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,C错误；空气分子之间的平均距离为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g>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e>
                    </m:rad>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g>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𝑀𝑔ℎ</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𝑁</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sub>
                            </m:sSub>
                          </m:den>
                        </m:f>
                      </m:e>
                    </m:ra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10_1#d9886993d?vop=1&amp;vop=1&amp;pid=8421ce64e&amp;color=0,0,0&amp;vtp=1&amp;bt=1&amp;bbb=1&amp;hb=1"/>
              <p:cNvSpPr>
                <a:spLocks noRot="1" noChangeAspect="1" noMove="1" noResize="1" noEditPoints="1" noAdjustHandles="1" noChangeArrowheads="1" noChangeShapeType="1" noTextEdit="1"/>
              </p:cNvSpPr>
              <p:nvPr/>
            </p:nvSpPr>
            <p:spPr>
              <a:xfrm>
                <a:off x="722376" y="972000"/>
                <a:ext cx="10753344" cy="1765300"/>
              </a:xfrm>
              <a:prstGeom prst="rect">
                <a:avLst/>
              </a:prstGeom>
              <a:blipFill rotWithShape="1">
                <a:blip r:embed="rId1"/>
                <a:stretch>
                  <a:fillRect l="-4" t="-25" b="2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7652</Words>
  <Application>WPS 演示</Application>
  <PresentationFormat>宽屏</PresentationFormat>
  <Paragraphs>324</Paragraphs>
  <Slides>47</Slides>
  <Notes>47</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47</vt:i4>
      </vt:variant>
    </vt:vector>
  </HeadingPairs>
  <TitlesOfParts>
    <vt:vector size="7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刘慧洲</cp:lastModifiedBy>
  <cp:revision>4</cp:revision>
  <dcterms:created xsi:type="dcterms:W3CDTF">2025-10-23T03:25:00Z</dcterms:created>
  <dcterms:modified xsi:type="dcterms:W3CDTF">2025-10-24T05:44:26Z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633FA70992004413827D5F388FE40EDD_12</vt:lpwstr>
  </property>
  <property fmtid="{D5CDD505-2E9C-101B-9397-08002B2CF9AE}" pid="3" name="KSOProductBuildVer">
    <vt:lpwstr>2052-12.1.0.23125</vt:lpwstr>
  </property>
</Properties>
</file>